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71" r:id="rId3"/>
    <p:sldId id="268" r:id="rId4"/>
    <p:sldId id="257" r:id="rId5"/>
    <p:sldId id="265" r:id="rId6"/>
    <p:sldId id="266" r:id="rId7"/>
    <p:sldId id="269" r:id="rId8"/>
    <p:sldId id="270" r:id="rId9"/>
    <p:sldId id="258" r:id="rId10"/>
    <p:sldId id="260" r:id="rId11"/>
    <p:sldId id="261" r:id="rId12"/>
    <p:sldId id="262" r:id="rId13"/>
    <p:sldId id="259" r:id="rId14"/>
    <p:sldId id="263" r:id="rId15"/>
    <p:sldId id="26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1FDDD7-861F-470C-8C13-D8E446044211}"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5954F14-5040-4238-BE7F-EF13B9F5878B}" type="slidenum">
              <a:rPr lang="en-IN" smtClean="0"/>
              <a:t>‹#›</a:t>
            </a:fld>
            <a:endParaRPr lang="en-IN"/>
          </a:p>
        </p:txBody>
      </p:sp>
    </p:spTree>
    <p:extLst>
      <p:ext uri="{BB962C8B-B14F-4D97-AF65-F5344CB8AC3E}">
        <p14:creationId xmlns:p14="http://schemas.microsoft.com/office/powerpoint/2010/main" val="53584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1FDDD7-861F-470C-8C13-D8E446044211}"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5954F14-5040-4238-BE7F-EF13B9F5878B}" type="slidenum">
              <a:rPr lang="en-IN" smtClean="0"/>
              <a:t>‹#›</a:t>
            </a:fld>
            <a:endParaRPr lang="en-IN"/>
          </a:p>
        </p:txBody>
      </p:sp>
    </p:spTree>
    <p:extLst>
      <p:ext uri="{BB962C8B-B14F-4D97-AF65-F5344CB8AC3E}">
        <p14:creationId xmlns:p14="http://schemas.microsoft.com/office/powerpoint/2010/main" val="3049324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1FDDD7-861F-470C-8C13-D8E446044211}"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5954F14-5040-4238-BE7F-EF13B9F5878B}"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87834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1FDDD7-861F-470C-8C13-D8E446044211}"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5954F14-5040-4238-BE7F-EF13B9F5878B}" type="slidenum">
              <a:rPr lang="en-IN" smtClean="0"/>
              <a:t>‹#›</a:t>
            </a:fld>
            <a:endParaRPr lang="en-IN"/>
          </a:p>
        </p:txBody>
      </p:sp>
    </p:spTree>
    <p:extLst>
      <p:ext uri="{BB962C8B-B14F-4D97-AF65-F5344CB8AC3E}">
        <p14:creationId xmlns:p14="http://schemas.microsoft.com/office/powerpoint/2010/main" val="3108207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1FDDD7-861F-470C-8C13-D8E446044211}"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5954F14-5040-4238-BE7F-EF13B9F5878B}"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3005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1FDDD7-861F-470C-8C13-D8E446044211}"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5954F14-5040-4238-BE7F-EF13B9F5878B}" type="slidenum">
              <a:rPr lang="en-IN" smtClean="0"/>
              <a:t>‹#›</a:t>
            </a:fld>
            <a:endParaRPr lang="en-IN"/>
          </a:p>
        </p:txBody>
      </p:sp>
    </p:spTree>
    <p:extLst>
      <p:ext uri="{BB962C8B-B14F-4D97-AF65-F5344CB8AC3E}">
        <p14:creationId xmlns:p14="http://schemas.microsoft.com/office/powerpoint/2010/main" val="12780282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1FDDD7-861F-470C-8C13-D8E446044211}"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5954F14-5040-4238-BE7F-EF13B9F5878B}" type="slidenum">
              <a:rPr lang="en-IN" smtClean="0"/>
              <a:t>‹#›</a:t>
            </a:fld>
            <a:endParaRPr lang="en-IN"/>
          </a:p>
        </p:txBody>
      </p:sp>
    </p:spTree>
    <p:extLst>
      <p:ext uri="{BB962C8B-B14F-4D97-AF65-F5344CB8AC3E}">
        <p14:creationId xmlns:p14="http://schemas.microsoft.com/office/powerpoint/2010/main" val="33784692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1FDDD7-861F-470C-8C13-D8E446044211}"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5954F14-5040-4238-BE7F-EF13B9F5878B}" type="slidenum">
              <a:rPr lang="en-IN" smtClean="0"/>
              <a:t>‹#›</a:t>
            </a:fld>
            <a:endParaRPr lang="en-IN"/>
          </a:p>
        </p:txBody>
      </p:sp>
    </p:spTree>
    <p:extLst>
      <p:ext uri="{BB962C8B-B14F-4D97-AF65-F5344CB8AC3E}">
        <p14:creationId xmlns:p14="http://schemas.microsoft.com/office/powerpoint/2010/main" val="2548628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1FDDD7-861F-470C-8C13-D8E446044211}"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5954F14-5040-4238-BE7F-EF13B9F5878B}" type="slidenum">
              <a:rPr lang="en-IN" smtClean="0"/>
              <a:t>‹#›</a:t>
            </a:fld>
            <a:endParaRPr lang="en-IN"/>
          </a:p>
        </p:txBody>
      </p:sp>
    </p:spTree>
    <p:extLst>
      <p:ext uri="{BB962C8B-B14F-4D97-AF65-F5344CB8AC3E}">
        <p14:creationId xmlns:p14="http://schemas.microsoft.com/office/powerpoint/2010/main" val="3103831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1FDDD7-861F-470C-8C13-D8E446044211}"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5954F14-5040-4238-BE7F-EF13B9F5878B}" type="slidenum">
              <a:rPr lang="en-IN" smtClean="0"/>
              <a:t>‹#›</a:t>
            </a:fld>
            <a:endParaRPr lang="en-IN"/>
          </a:p>
        </p:txBody>
      </p:sp>
    </p:spTree>
    <p:extLst>
      <p:ext uri="{BB962C8B-B14F-4D97-AF65-F5344CB8AC3E}">
        <p14:creationId xmlns:p14="http://schemas.microsoft.com/office/powerpoint/2010/main" val="445723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1FDDD7-861F-470C-8C13-D8E446044211}" type="datetimeFigureOut">
              <a:rPr lang="en-IN" smtClean="0"/>
              <a:t>28-01-2025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5954F14-5040-4238-BE7F-EF13B9F5878B}" type="slidenum">
              <a:rPr lang="en-IN" smtClean="0"/>
              <a:t>‹#›</a:t>
            </a:fld>
            <a:endParaRPr lang="en-IN"/>
          </a:p>
        </p:txBody>
      </p:sp>
    </p:spTree>
    <p:extLst>
      <p:ext uri="{BB962C8B-B14F-4D97-AF65-F5344CB8AC3E}">
        <p14:creationId xmlns:p14="http://schemas.microsoft.com/office/powerpoint/2010/main" val="213480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1FDDD7-861F-470C-8C13-D8E446044211}" type="datetimeFigureOut">
              <a:rPr lang="en-IN" smtClean="0"/>
              <a:t>28-01-2025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5954F14-5040-4238-BE7F-EF13B9F5878B}" type="slidenum">
              <a:rPr lang="en-IN" smtClean="0"/>
              <a:t>‹#›</a:t>
            </a:fld>
            <a:endParaRPr lang="en-IN"/>
          </a:p>
        </p:txBody>
      </p:sp>
    </p:spTree>
    <p:extLst>
      <p:ext uri="{BB962C8B-B14F-4D97-AF65-F5344CB8AC3E}">
        <p14:creationId xmlns:p14="http://schemas.microsoft.com/office/powerpoint/2010/main" val="952731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1FDDD7-861F-470C-8C13-D8E446044211}" type="datetimeFigureOut">
              <a:rPr lang="en-IN" smtClean="0"/>
              <a:t>28-01-2025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5954F14-5040-4238-BE7F-EF13B9F5878B}" type="slidenum">
              <a:rPr lang="en-IN" smtClean="0"/>
              <a:t>‹#›</a:t>
            </a:fld>
            <a:endParaRPr lang="en-IN"/>
          </a:p>
        </p:txBody>
      </p:sp>
    </p:spTree>
    <p:extLst>
      <p:ext uri="{BB962C8B-B14F-4D97-AF65-F5344CB8AC3E}">
        <p14:creationId xmlns:p14="http://schemas.microsoft.com/office/powerpoint/2010/main" val="1875460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1FDDD7-861F-470C-8C13-D8E446044211}" type="datetimeFigureOut">
              <a:rPr lang="en-IN" smtClean="0"/>
              <a:t>28-01-2025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5954F14-5040-4238-BE7F-EF13B9F5878B}" type="slidenum">
              <a:rPr lang="en-IN" smtClean="0"/>
              <a:t>‹#›</a:t>
            </a:fld>
            <a:endParaRPr lang="en-IN"/>
          </a:p>
        </p:txBody>
      </p:sp>
    </p:spTree>
    <p:extLst>
      <p:ext uri="{BB962C8B-B14F-4D97-AF65-F5344CB8AC3E}">
        <p14:creationId xmlns:p14="http://schemas.microsoft.com/office/powerpoint/2010/main" val="2419599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71FDDD7-861F-470C-8C13-D8E446044211}" type="datetimeFigureOut">
              <a:rPr lang="en-IN" smtClean="0"/>
              <a:t>28-01-2025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5954F14-5040-4238-BE7F-EF13B9F5878B}" type="slidenum">
              <a:rPr lang="en-IN" smtClean="0"/>
              <a:t>‹#›</a:t>
            </a:fld>
            <a:endParaRPr lang="en-IN"/>
          </a:p>
        </p:txBody>
      </p:sp>
    </p:spTree>
    <p:extLst>
      <p:ext uri="{BB962C8B-B14F-4D97-AF65-F5344CB8AC3E}">
        <p14:creationId xmlns:p14="http://schemas.microsoft.com/office/powerpoint/2010/main" val="2139728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71FDDD7-861F-470C-8C13-D8E446044211}" type="datetimeFigureOut">
              <a:rPr lang="en-IN" smtClean="0"/>
              <a:t>28-01-2025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5954F14-5040-4238-BE7F-EF13B9F5878B}" type="slidenum">
              <a:rPr lang="en-IN" smtClean="0"/>
              <a:t>‹#›</a:t>
            </a:fld>
            <a:endParaRPr lang="en-IN"/>
          </a:p>
        </p:txBody>
      </p:sp>
    </p:spTree>
    <p:extLst>
      <p:ext uri="{BB962C8B-B14F-4D97-AF65-F5344CB8AC3E}">
        <p14:creationId xmlns:p14="http://schemas.microsoft.com/office/powerpoint/2010/main" val="2169608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71FDDD7-861F-470C-8C13-D8E446044211}" type="datetimeFigureOut">
              <a:rPr lang="en-IN" smtClean="0"/>
              <a:t>28-01-2025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5954F14-5040-4238-BE7F-EF13B9F5878B}" type="slidenum">
              <a:rPr lang="en-IN" smtClean="0"/>
              <a:t>‹#›</a:t>
            </a:fld>
            <a:endParaRPr lang="en-IN"/>
          </a:p>
        </p:txBody>
      </p:sp>
    </p:spTree>
    <p:extLst>
      <p:ext uri="{BB962C8B-B14F-4D97-AF65-F5344CB8AC3E}">
        <p14:creationId xmlns:p14="http://schemas.microsoft.com/office/powerpoint/2010/main" val="1952274549"/>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EEF9C-01AD-4157-8572-2347F0BB613A}"/>
              </a:ext>
            </a:extLst>
          </p:cNvPr>
          <p:cNvSpPr>
            <a:spLocks noGrp="1"/>
          </p:cNvSpPr>
          <p:nvPr>
            <p:ph type="ctrTitle"/>
          </p:nvPr>
        </p:nvSpPr>
        <p:spPr/>
        <p:txBody>
          <a:bodyPr>
            <a:normAutofit fontScale="90000"/>
          </a:bodyPr>
          <a:lstStyle/>
          <a:p>
            <a:r>
              <a:rPr lang="en-IN" dirty="0"/>
              <a:t>ONE NATION ,ONE ELECTION AND ITS IMPLICATIONS FOR INDIA’S FEDERAL STRUCTURE</a:t>
            </a:r>
          </a:p>
        </p:txBody>
      </p:sp>
      <p:sp>
        <p:nvSpPr>
          <p:cNvPr id="3" name="Subtitle 2">
            <a:extLst>
              <a:ext uri="{FF2B5EF4-FFF2-40B4-BE49-F238E27FC236}">
                <a16:creationId xmlns:a16="http://schemas.microsoft.com/office/drawing/2014/main" id="{A85F692F-0F4F-4BED-A490-6EB8F0D0D8EC}"/>
              </a:ext>
            </a:extLst>
          </p:cNvPr>
          <p:cNvSpPr>
            <a:spLocks noGrp="1"/>
          </p:cNvSpPr>
          <p:nvPr>
            <p:ph type="subTitle" idx="1"/>
          </p:nvPr>
        </p:nvSpPr>
        <p:spPr>
          <a:xfrm>
            <a:off x="1507067" y="4615610"/>
            <a:ext cx="7766936" cy="1096899"/>
          </a:xfrm>
        </p:spPr>
        <p:txBody>
          <a:bodyPr/>
          <a:lstStyle/>
          <a:p>
            <a:r>
              <a:rPr lang="en-IN" dirty="0"/>
              <a:t>The journey of ‘oneness’ has been a long one- One Nation, One Tax, One Nation One Ration Card and the latest addition is One Nation, One Election (ONOE)</a:t>
            </a:r>
          </a:p>
        </p:txBody>
      </p:sp>
    </p:spTree>
    <p:extLst>
      <p:ext uri="{BB962C8B-B14F-4D97-AF65-F5344CB8AC3E}">
        <p14:creationId xmlns:p14="http://schemas.microsoft.com/office/powerpoint/2010/main" val="3855111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53B6B-80BB-47F6-9C16-5EC40D678949}"/>
              </a:ext>
            </a:extLst>
          </p:cNvPr>
          <p:cNvSpPr>
            <a:spLocks noGrp="1"/>
          </p:cNvSpPr>
          <p:nvPr>
            <p:ph type="title"/>
          </p:nvPr>
        </p:nvSpPr>
        <p:spPr/>
        <p:txBody>
          <a:bodyPr/>
          <a:lstStyle/>
          <a:p>
            <a:r>
              <a:rPr lang="en-IN" dirty="0"/>
              <a:t>UNDERMINING REGIONAL ISSUES</a:t>
            </a:r>
          </a:p>
        </p:txBody>
      </p:sp>
      <p:sp>
        <p:nvSpPr>
          <p:cNvPr id="3" name="Content Placeholder 2">
            <a:extLst>
              <a:ext uri="{FF2B5EF4-FFF2-40B4-BE49-F238E27FC236}">
                <a16:creationId xmlns:a16="http://schemas.microsoft.com/office/drawing/2014/main" id="{F5DCB315-AF07-44D5-A413-E14DB687348E}"/>
              </a:ext>
            </a:extLst>
          </p:cNvPr>
          <p:cNvSpPr>
            <a:spLocks noGrp="1"/>
          </p:cNvSpPr>
          <p:nvPr>
            <p:ph idx="1"/>
          </p:nvPr>
        </p:nvSpPr>
        <p:spPr/>
        <p:txBody>
          <a:bodyPr/>
          <a:lstStyle/>
          <a:p>
            <a:r>
              <a:rPr lang="en-IN" dirty="0"/>
              <a:t>Experts believe that ONOE  may lead to regional issues getting undermined as national parties will ride on the back of national achievement to garner political support even at the state level </a:t>
            </a:r>
          </a:p>
        </p:txBody>
      </p:sp>
    </p:spTree>
    <p:extLst>
      <p:ext uri="{BB962C8B-B14F-4D97-AF65-F5344CB8AC3E}">
        <p14:creationId xmlns:p14="http://schemas.microsoft.com/office/powerpoint/2010/main" val="2661831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67407-1950-42DB-9E2A-D1173FE02812}"/>
              </a:ext>
            </a:extLst>
          </p:cNvPr>
          <p:cNvSpPr>
            <a:spLocks noGrp="1"/>
          </p:cNvSpPr>
          <p:nvPr>
            <p:ph type="title"/>
          </p:nvPr>
        </p:nvSpPr>
        <p:spPr/>
        <p:txBody>
          <a:bodyPr/>
          <a:lstStyle/>
          <a:p>
            <a:r>
              <a:rPr lang="en-IN" dirty="0"/>
              <a:t>IMPACT ON REGIONAL PARTIES</a:t>
            </a:r>
          </a:p>
        </p:txBody>
      </p:sp>
      <p:sp>
        <p:nvSpPr>
          <p:cNvPr id="3" name="Content Placeholder 2">
            <a:extLst>
              <a:ext uri="{FF2B5EF4-FFF2-40B4-BE49-F238E27FC236}">
                <a16:creationId xmlns:a16="http://schemas.microsoft.com/office/drawing/2014/main" id="{129FC50B-7040-40AD-AADD-09E59D3676D0}"/>
              </a:ext>
            </a:extLst>
          </p:cNvPr>
          <p:cNvSpPr>
            <a:spLocks noGrp="1"/>
          </p:cNvSpPr>
          <p:nvPr>
            <p:ph idx="1"/>
          </p:nvPr>
        </p:nvSpPr>
        <p:spPr/>
        <p:txBody>
          <a:bodyPr/>
          <a:lstStyle/>
          <a:p>
            <a:r>
              <a:rPr lang="en-IN" dirty="0"/>
              <a:t>Research shows people tend to vote for bigger parties if elections are held simultaneously.</a:t>
            </a:r>
          </a:p>
        </p:txBody>
      </p:sp>
    </p:spTree>
    <p:extLst>
      <p:ext uri="{BB962C8B-B14F-4D97-AF65-F5344CB8AC3E}">
        <p14:creationId xmlns:p14="http://schemas.microsoft.com/office/powerpoint/2010/main" val="614444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F4CCE-192B-4029-B3CF-DB7F44620884}"/>
              </a:ext>
            </a:extLst>
          </p:cNvPr>
          <p:cNvSpPr>
            <a:spLocks noGrp="1"/>
          </p:cNvSpPr>
          <p:nvPr>
            <p:ph type="title"/>
          </p:nvPr>
        </p:nvSpPr>
        <p:spPr/>
        <p:txBody>
          <a:bodyPr/>
          <a:lstStyle/>
          <a:p>
            <a:r>
              <a:rPr lang="en-IN" dirty="0"/>
              <a:t>REPRESENTATIVE</a:t>
            </a:r>
          </a:p>
        </p:txBody>
      </p:sp>
      <p:sp>
        <p:nvSpPr>
          <p:cNvPr id="3" name="Content Placeholder 2">
            <a:extLst>
              <a:ext uri="{FF2B5EF4-FFF2-40B4-BE49-F238E27FC236}">
                <a16:creationId xmlns:a16="http://schemas.microsoft.com/office/drawing/2014/main" id="{C76E8924-3751-4240-B4E9-1A1F3C093D7B}"/>
              </a:ext>
            </a:extLst>
          </p:cNvPr>
          <p:cNvSpPr>
            <a:spLocks noGrp="1"/>
          </p:cNvSpPr>
          <p:nvPr>
            <p:ph idx="1"/>
          </p:nvPr>
        </p:nvSpPr>
        <p:spPr/>
        <p:txBody>
          <a:bodyPr/>
          <a:lstStyle/>
          <a:p>
            <a:r>
              <a:rPr lang="en-IN" dirty="0"/>
              <a:t>While federalism, as experts note, may end up becoming the biggest casualty of ONOE, question arises why the Mr Kovind – led committee lacks state representation. If the government is initiating a process that is fundamentally going to change the dynamics of elections for regional and state level parties, it is within the norm of cooperative federalism that states be represented in the decision making committee. </a:t>
            </a:r>
          </a:p>
        </p:txBody>
      </p:sp>
    </p:spTree>
    <p:extLst>
      <p:ext uri="{BB962C8B-B14F-4D97-AF65-F5344CB8AC3E}">
        <p14:creationId xmlns:p14="http://schemas.microsoft.com/office/powerpoint/2010/main" val="4224516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1766D-340D-4EC6-8543-84B1921D6EC5}"/>
              </a:ext>
            </a:extLst>
          </p:cNvPr>
          <p:cNvSpPr>
            <a:spLocks noGrp="1"/>
          </p:cNvSpPr>
          <p:nvPr>
            <p:ph type="title"/>
          </p:nvPr>
        </p:nvSpPr>
        <p:spPr/>
        <p:txBody>
          <a:bodyPr/>
          <a:lstStyle/>
          <a:p>
            <a:r>
              <a:rPr lang="en-IN"/>
              <a:t>ONOE</a:t>
            </a:r>
            <a:endParaRPr lang="en-IN" dirty="0"/>
          </a:p>
        </p:txBody>
      </p:sp>
      <p:sp>
        <p:nvSpPr>
          <p:cNvPr id="3" name="Content Placeholder 2">
            <a:extLst>
              <a:ext uri="{FF2B5EF4-FFF2-40B4-BE49-F238E27FC236}">
                <a16:creationId xmlns:a16="http://schemas.microsoft.com/office/drawing/2014/main" id="{4B8D361A-F327-4EA1-B413-23D792274E95}"/>
              </a:ext>
            </a:extLst>
          </p:cNvPr>
          <p:cNvSpPr>
            <a:spLocks noGrp="1"/>
          </p:cNvSpPr>
          <p:nvPr>
            <p:ph idx="1"/>
          </p:nvPr>
        </p:nvSpPr>
        <p:spPr/>
        <p:txBody>
          <a:bodyPr/>
          <a:lstStyle/>
          <a:p>
            <a:r>
              <a:rPr lang="en-IN" dirty="0"/>
              <a:t>ONOE promises  cost- efficiency and policy continuity. But can India, with its 1.4 billion people and countless political identities , be made to vote in a single voice, at a single time?</a:t>
            </a:r>
          </a:p>
        </p:txBody>
      </p:sp>
    </p:spTree>
    <p:extLst>
      <p:ext uri="{BB962C8B-B14F-4D97-AF65-F5344CB8AC3E}">
        <p14:creationId xmlns:p14="http://schemas.microsoft.com/office/powerpoint/2010/main" val="3398295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A7D67-E643-469E-8817-F7A342C7DD59}"/>
              </a:ext>
            </a:extLst>
          </p:cNvPr>
          <p:cNvSpPr>
            <a:spLocks noGrp="1"/>
          </p:cNvSpPr>
          <p:nvPr>
            <p:ph type="title"/>
          </p:nvPr>
        </p:nvSpPr>
        <p:spPr/>
        <p:txBody>
          <a:bodyPr/>
          <a:lstStyle/>
          <a:p>
            <a:r>
              <a:rPr lang="en-IN" dirty="0"/>
              <a:t>                     REFERENCES</a:t>
            </a:r>
          </a:p>
        </p:txBody>
      </p:sp>
      <p:sp>
        <p:nvSpPr>
          <p:cNvPr id="3" name="Content Placeholder 2">
            <a:extLst>
              <a:ext uri="{FF2B5EF4-FFF2-40B4-BE49-F238E27FC236}">
                <a16:creationId xmlns:a16="http://schemas.microsoft.com/office/drawing/2014/main" id="{D88D78D4-0104-4B9D-99AD-563137364CFA}"/>
              </a:ext>
            </a:extLst>
          </p:cNvPr>
          <p:cNvSpPr>
            <a:spLocks noGrp="1"/>
          </p:cNvSpPr>
          <p:nvPr>
            <p:ph idx="1"/>
          </p:nvPr>
        </p:nvSpPr>
        <p:spPr/>
        <p:txBody>
          <a:bodyPr/>
          <a:lstStyle/>
          <a:p>
            <a:r>
              <a:rPr lang="en-IN" dirty="0"/>
              <a:t>1. India Today</a:t>
            </a:r>
          </a:p>
          <a:p>
            <a:r>
              <a:rPr lang="en-IN" dirty="0"/>
              <a:t>2. The Hindu.</a:t>
            </a:r>
          </a:p>
          <a:p>
            <a:r>
              <a:rPr lang="en-IN" dirty="0"/>
              <a:t>3. Press Information Bureau.</a:t>
            </a:r>
          </a:p>
          <a:p>
            <a:r>
              <a:rPr lang="en-IN" dirty="0"/>
              <a:t>4. BBC.</a:t>
            </a:r>
          </a:p>
          <a:p>
            <a:r>
              <a:rPr lang="en-IN" dirty="0"/>
              <a:t>5. Study IQ Education.</a:t>
            </a:r>
          </a:p>
          <a:p>
            <a:r>
              <a:rPr lang="en-IN" dirty="0"/>
              <a:t>6. Outlook India.</a:t>
            </a:r>
          </a:p>
          <a:p>
            <a:r>
              <a:rPr lang="en-IN" dirty="0"/>
              <a:t>7.Google.</a:t>
            </a:r>
          </a:p>
          <a:p>
            <a:r>
              <a:rPr lang="en-IN" dirty="0"/>
              <a:t>8. The Economic and Political Weekly</a:t>
            </a:r>
          </a:p>
          <a:p>
            <a:r>
              <a:rPr lang="en-IN" dirty="0"/>
              <a:t>9. Frontline</a:t>
            </a:r>
          </a:p>
          <a:p>
            <a:endParaRPr lang="en-IN" dirty="0"/>
          </a:p>
          <a:p>
            <a:endParaRPr lang="en-IN" dirty="0"/>
          </a:p>
        </p:txBody>
      </p:sp>
    </p:spTree>
    <p:extLst>
      <p:ext uri="{BB962C8B-B14F-4D97-AF65-F5344CB8AC3E}">
        <p14:creationId xmlns:p14="http://schemas.microsoft.com/office/powerpoint/2010/main" val="2538112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0BD94-FD0B-4159-8736-0774FDF048FE}"/>
              </a:ext>
            </a:extLst>
          </p:cNvPr>
          <p:cNvSpPr>
            <a:spLocks noGrp="1"/>
          </p:cNvSpPr>
          <p:nvPr>
            <p:ph type="title"/>
          </p:nvPr>
        </p:nvSpPr>
        <p:spPr/>
        <p:txBody>
          <a:bodyPr/>
          <a:lstStyle/>
          <a:p>
            <a:r>
              <a:rPr lang="en-IN" dirty="0"/>
              <a:t>RUPAK SINHA</a:t>
            </a:r>
          </a:p>
        </p:txBody>
      </p:sp>
      <p:sp>
        <p:nvSpPr>
          <p:cNvPr id="3" name="Content Placeholder 2">
            <a:extLst>
              <a:ext uri="{FF2B5EF4-FFF2-40B4-BE49-F238E27FC236}">
                <a16:creationId xmlns:a16="http://schemas.microsoft.com/office/drawing/2014/main" id="{96C2D0F2-A872-42F2-8D50-CACE6EBD7BA4}"/>
              </a:ext>
            </a:extLst>
          </p:cNvPr>
          <p:cNvSpPr>
            <a:spLocks noGrp="1"/>
          </p:cNvSpPr>
          <p:nvPr>
            <p:ph idx="1"/>
          </p:nvPr>
        </p:nvSpPr>
        <p:spPr/>
        <p:txBody>
          <a:bodyPr/>
          <a:lstStyle/>
          <a:p>
            <a:r>
              <a:rPr lang="en-IN" dirty="0"/>
              <a:t>ASSOCIATE PROFESSOR, </a:t>
            </a:r>
          </a:p>
          <a:p>
            <a:r>
              <a:rPr lang="en-IN" dirty="0"/>
              <a:t>JANATA COLLEGE ,</a:t>
            </a:r>
          </a:p>
          <a:p>
            <a:r>
              <a:rPr lang="en-IN" dirty="0" err="1"/>
              <a:t>Serfanguri</a:t>
            </a:r>
            <a:r>
              <a:rPr lang="en-IN" dirty="0"/>
              <a:t>,</a:t>
            </a:r>
          </a:p>
          <a:p>
            <a:pPr marL="0" indent="0">
              <a:buNone/>
            </a:pPr>
            <a:r>
              <a:rPr lang="en-IN" dirty="0"/>
              <a:t>  BTR, KOKRAJHAR, ASSAM</a:t>
            </a:r>
          </a:p>
          <a:p>
            <a:pPr marL="0" indent="0">
              <a:buNone/>
            </a:pPr>
            <a:endParaRPr lang="en-IN" dirty="0"/>
          </a:p>
          <a:p>
            <a:pPr marL="0" indent="0">
              <a:buNone/>
            </a:pPr>
            <a:r>
              <a:rPr lang="en-IN" sz="4400" dirty="0"/>
              <a:t>    THANK YOU VERY MUCH</a:t>
            </a:r>
          </a:p>
          <a:p>
            <a:endParaRPr lang="en-IN" dirty="0"/>
          </a:p>
        </p:txBody>
      </p:sp>
    </p:spTree>
    <p:extLst>
      <p:ext uri="{BB962C8B-B14F-4D97-AF65-F5344CB8AC3E}">
        <p14:creationId xmlns:p14="http://schemas.microsoft.com/office/powerpoint/2010/main" val="799160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Content Placeholder 10">
            <a:extLst>
              <a:ext uri="{FF2B5EF4-FFF2-40B4-BE49-F238E27FC236}">
                <a16:creationId xmlns:a16="http://schemas.microsoft.com/office/drawing/2014/main" id="{01B33876-5175-470B-B803-B00CF8E5B20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2129740" y="1197979"/>
            <a:ext cx="7932519" cy="44620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4725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C169F4-B5C8-4685-BB2A-D8F893BA386C}"/>
              </a:ext>
            </a:extLst>
          </p:cNvPr>
          <p:cNvSpPr>
            <a:spLocks noGrp="1"/>
          </p:cNvSpPr>
          <p:nvPr>
            <p:ph idx="1"/>
          </p:nvPr>
        </p:nvSpPr>
        <p:spPr/>
        <p:txBody>
          <a:bodyPr/>
          <a:lstStyle/>
          <a:p>
            <a:r>
              <a:rPr lang="en-IN" dirty="0"/>
              <a:t>India’s democratic framework thrives on the vibrancy of its electoral process, enabling citizens to actively shape governance at every level. Since independence, over 400 elections to the Lok Sabha and State Legislative Assemblies have showcased the Election Commission of India's commitment to fairness and transparency. However, the fragmented and frequent nature of elections has sparked discussions on the need for a more efficient system. This has led to the resurgence of interest in the concept of “One Nation, One Election.”</a:t>
            </a:r>
          </a:p>
        </p:txBody>
      </p:sp>
      <p:sp>
        <p:nvSpPr>
          <p:cNvPr id="4" name="Title 1">
            <a:extLst>
              <a:ext uri="{FF2B5EF4-FFF2-40B4-BE49-F238E27FC236}">
                <a16:creationId xmlns:a16="http://schemas.microsoft.com/office/drawing/2014/main" id="{6DABBAD1-135A-434C-9D04-DD3B02418726}"/>
              </a:ext>
            </a:extLst>
          </p:cNvPr>
          <p:cNvSpPr txBox="1">
            <a:spLocks/>
          </p:cNvSpPr>
          <p:nvPr/>
        </p:nvSpPr>
        <p:spPr>
          <a:xfrm>
            <a:off x="829734" y="76200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IN" dirty="0"/>
              <a:t>Introduction</a:t>
            </a:r>
          </a:p>
        </p:txBody>
      </p:sp>
    </p:spTree>
    <p:extLst>
      <p:ext uri="{BB962C8B-B14F-4D97-AF65-F5344CB8AC3E}">
        <p14:creationId xmlns:p14="http://schemas.microsoft.com/office/powerpoint/2010/main" val="3038181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F19DC-C5CB-456E-86E5-7B8FCAD29B5B}"/>
              </a:ext>
            </a:extLst>
          </p:cNvPr>
          <p:cNvSpPr>
            <a:spLocks noGrp="1"/>
          </p:cNvSpPr>
          <p:nvPr>
            <p:ph type="title"/>
          </p:nvPr>
        </p:nvSpPr>
        <p:spPr/>
        <p:txBody>
          <a:bodyPr/>
          <a:lstStyle/>
          <a:p>
            <a:r>
              <a:rPr lang="en-IN" dirty="0"/>
              <a:t>ONOE -IDEA</a:t>
            </a:r>
          </a:p>
        </p:txBody>
      </p:sp>
      <p:sp>
        <p:nvSpPr>
          <p:cNvPr id="3" name="Content Placeholder 2">
            <a:extLst>
              <a:ext uri="{FF2B5EF4-FFF2-40B4-BE49-F238E27FC236}">
                <a16:creationId xmlns:a16="http://schemas.microsoft.com/office/drawing/2014/main" id="{0CF13BB3-F15E-4200-8E35-E50F4CFBCBDD}"/>
              </a:ext>
            </a:extLst>
          </p:cNvPr>
          <p:cNvSpPr>
            <a:spLocks noGrp="1"/>
          </p:cNvSpPr>
          <p:nvPr>
            <p:ph idx="1"/>
          </p:nvPr>
        </p:nvSpPr>
        <p:spPr/>
        <p:txBody>
          <a:bodyPr/>
          <a:lstStyle/>
          <a:p>
            <a:r>
              <a:rPr lang="en-IN" dirty="0"/>
              <a:t>On September 2, 2023, the government formed an eight- member high level committee headed by former President Mr. Ram Nath Kovind to examine the legal and procedural feasibility of simultaneous elections. </a:t>
            </a:r>
          </a:p>
        </p:txBody>
      </p:sp>
    </p:spTree>
    <p:extLst>
      <p:ext uri="{BB962C8B-B14F-4D97-AF65-F5344CB8AC3E}">
        <p14:creationId xmlns:p14="http://schemas.microsoft.com/office/powerpoint/2010/main" val="1563823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789CC-B4BB-47F7-B643-BC81B18D0FD1}"/>
              </a:ext>
            </a:extLst>
          </p:cNvPr>
          <p:cNvSpPr>
            <a:spLocks noGrp="1"/>
          </p:cNvSpPr>
          <p:nvPr>
            <p:ph type="title"/>
          </p:nvPr>
        </p:nvSpPr>
        <p:spPr/>
        <p:txBody>
          <a:bodyPr/>
          <a:lstStyle/>
          <a:p>
            <a:r>
              <a:rPr lang="en-IN" dirty="0"/>
              <a:t>OVERVIEW</a:t>
            </a:r>
          </a:p>
        </p:txBody>
      </p:sp>
      <p:sp>
        <p:nvSpPr>
          <p:cNvPr id="3" name="Content Placeholder 2">
            <a:extLst>
              <a:ext uri="{FF2B5EF4-FFF2-40B4-BE49-F238E27FC236}">
                <a16:creationId xmlns:a16="http://schemas.microsoft.com/office/drawing/2014/main" id="{02AE0534-1C00-43F4-AA3E-BFC986A049A2}"/>
              </a:ext>
            </a:extLst>
          </p:cNvPr>
          <p:cNvSpPr>
            <a:spLocks noGrp="1"/>
          </p:cNvSpPr>
          <p:nvPr>
            <p:ph idx="1"/>
          </p:nvPr>
        </p:nvSpPr>
        <p:spPr/>
        <p:txBody>
          <a:bodyPr/>
          <a:lstStyle/>
          <a:p>
            <a:r>
              <a:rPr lang="en-IN" dirty="0"/>
              <a:t>One Nation, One Election is a proposal under consideration by the Government of India to synchronise all elections in the country either on a single day or within a specific time frame, with an objective of cutting election cost. One of its most notable proposals is to simultaneously conduct elections to the Lok Sabha and state legislative assemblies of all the states and the union territories. The Bill was introduced in Indian Parliament’s Lower House i.e., Lok Sabha  on </a:t>
            </a:r>
            <a:r>
              <a:rPr lang="en-IN"/>
              <a:t>17</a:t>
            </a:r>
            <a:r>
              <a:rPr lang="en-IN" baseline="30000"/>
              <a:t>th</a:t>
            </a:r>
            <a:r>
              <a:rPr lang="en-IN"/>
              <a:t> December 2024 </a:t>
            </a:r>
            <a:endParaRPr lang="en-IN" dirty="0"/>
          </a:p>
        </p:txBody>
      </p:sp>
    </p:spTree>
    <p:extLst>
      <p:ext uri="{BB962C8B-B14F-4D97-AF65-F5344CB8AC3E}">
        <p14:creationId xmlns:p14="http://schemas.microsoft.com/office/powerpoint/2010/main" val="4232706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A800B-3B6F-49F8-A599-7524FE8756AE}"/>
              </a:ext>
            </a:extLst>
          </p:cNvPr>
          <p:cNvSpPr>
            <a:spLocks noGrp="1"/>
          </p:cNvSpPr>
          <p:nvPr>
            <p:ph type="title"/>
          </p:nvPr>
        </p:nvSpPr>
        <p:spPr/>
        <p:txBody>
          <a:bodyPr/>
          <a:lstStyle/>
          <a:p>
            <a:r>
              <a:rPr lang="en-IN" dirty="0"/>
              <a:t>JPC MEMBERS</a:t>
            </a:r>
          </a:p>
        </p:txBody>
      </p:sp>
      <p:sp>
        <p:nvSpPr>
          <p:cNvPr id="3" name="Content Placeholder 2">
            <a:extLst>
              <a:ext uri="{FF2B5EF4-FFF2-40B4-BE49-F238E27FC236}">
                <a16:creationId xmlns:a16="http://schemas.microsoft.com/office/drawing/2014/main" id="{B8A02CE5-A1F8-43DD-BB10-F19A24CD1129}"/>
              </a:ext>
            </a:extLst>
          </p:cNvPr>
          <p:cNvSpPr>
            <a:spLocks noGrp="1"/>
          </p:cNvSpPr>
          <p:nvPr>
            <p:ph idx="1"/>
          </p:nvPr>
        </p:nvSpPr>
        <p:spPr/>
        <p:txBody>
          <a:bodyPr/>
          <a:lstStyle/>
          <a:p>
            <a:r>
              <a:rPr lang="en-IN" dirty="0"/>
              <a:t>The Lok Sabha on  approved a 39 member joint parliamentary committee(JPC) to examine The Constitution ( one hundred and twenty-Ninth Amendment ) Bill 2024 and the amendments to the Government of Union Territories Act, 1963, the twin bills that aim to usher in simultaneous state and national elections.</a:t>
            </a:r>
          </a:p>
          <a:p>
            <a:r>
              <a:rPr lang="en-IN" dirty="0"/>
              <a:t>The panel, earlier planned for 31 members, will now have 39 members after some smaller parties met Lok Sabha Speaker Mr. Om Birla and demanded their inclusion in the important committee. There are 27 Lok Sabha MPs and 12 Rajya Sabha lawmakers in it.  </a:t>
            </a:r>
          </a:p>
        </p:txBody>
      </p:sp>
    </p:spTree>
    <p:extLst>
      <p:ext uri="{BB962C8B-B14F-4D97-AF65-F5344CB8AC3E}">
        <p14:creationId xmlns:p14="http://schemas.microsoft.com/office/powerpoint/2010/main" val="3685815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a:extLst>
              <a:ext uri="{FF2B5EF4-FFF2-40B4-BE49-F238E27FC236}">
                <a16:creationId xmlns:a16="http://schemas.microsoft.com/office/drawing/2014/main" id="{683453C3-A39D-4A41-963A-15484FC3EE1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65447" y="663482"/>
            <a:ext cx="9661105" cy="5702736"/>
          </a:xfrm>
        </p:spPr>
      </p:pic>
    </p:spTree>
    <p:extLst>
      <p:ext uri="{BB962C8B-B14F-4D97-AF65-F5344CB8AC3E}">
        <p14:creationId xmlns:p14="http://schemas.microsoft.com/office/powerpoint/2010/main" val="3757279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9E360BC-2668-4412-9EC7-D35FBBEC5D9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0818" y="990460"/>
            <a:ext cx="8670364" cy="4877080"/>
          </a:xfrm>
        </p:spPr>
      </p:pic>
    </p:spTree>
    <p:extLst>
      <p:ext uri="{BB962C8B-B14F-4D97-AF65-F5344CB8AC3E}">
        <p14:creationId xmlns:p14="http://schemas.microsoft.com/office/powerpoint/2010/main" val="2892813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2DD88-B052-4651-826D-4586EBB27B51}"/>
              </a:ext>
            </a:extLst>
          </p:cNvPr>
          <p:cNvSpPr>
            <a:spLocks noGrp="1"/>
          </p:cNvSpPr>
          <p:nvPr>
            <p:ph type="title"/>
          </p:nvPr>
        </p:nvSpPr>
        <p:spPr/>
        <p:txBody>
          <a:bodyPr/>
          <a:lstStyle/>
          <a:p>
            <a:r>
              <a:rPr lang="en-IN" dirty="0"/>
              <a:t>CURTAILING THE POWER OF STATES</a:t>
            </a:r>
          </a:p>
        </p:txBody>
      </p:sp>
      <p:sp>
        <p:nvSpPr>
          <p:cNvPr id="3" name="Content Placeholder 2">
            <a:extLst>
              <a:ext uri="{FF2B5EF4-FFF2-40B4-BE49-F238E27FC236}">
                <a16:creationId xmlns:a16="http://schemas.microsoft.com/office/drawing/2014/main" id="{B50B2DC4-35A0-477B-AF22-7C8C6004BD08}"/>
              </a:ext>
            </a:extLst>
          </p:cNvPr>
          <p:cNvSpPr>
            <a:spLocks noGrp="1"/>
          </p:cNvSpPr>
          <p:nvPr>
            <p:ph idx="1"/>
          </p:nvPr>
        </p:nvSpPr>
        <p:spPr/>
        <p:txBody>
          <a:bodyPr/>
          <a:lstStyle/>
          <a:p>
            <a:r>
              <a:rPr lang="en-IN" dirty="0"/>
              <a:t>According  to Article 174, the power to prorogue or dissolve a state assembly vests with the governor who acts after he receives a request from the chief minister. In the case of synchronised elections, the state assemblies will also have a fixed term. Will the CMs have the authority to dissolve state assemblies within the term, after ONOE is implemented? If the states lose this provision, the prerogative of dissolving an assembly will go to the PM, which will violate the basic principle of federalism, explains Balveer Arora, the author of India’s Beleaguered Federalism:  </a:t>
            </a:r>
          </a:p>
        </p:txBody>
      </p:sp>
    </p:spTree>
    <p:extLst>
      <p:ext uri="{BB962C8B-B14F-4D97-AF65-F5344CB8AC3E}">
        <p14:creationId xmlns:p14="http://schemas.microsoft.com/office/powerpoint/2010/main" val="276250151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132</TotalTime>
  <Words>710</Words>
  <Application>Microsoft Office PowerPoint</Application>
  <PresentationFormat>Widescreen</PresentationFormat>
  <Paragraphs>38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Trebuchet MS</vt:lpstr>
      <vt:lpstr>Wingdings 3</vt:lpstr>
      <vt:lpstr>Facet</vt:lpstr>
      <vt:lpstr>ONE NATION ,ONE ELECTION AND ITS IMPLICATIONS FOR INDIA’S FEDERAL STRUCTURE</vt:lpstr>
      <vt:lpstr>PowerPoint Presentation</vt:lpstr>
      <vt:lpstr>PowerPoint Presentation</vt:lpstr>
      <vt:lpstr>ONOE -IDEA</vt:lpstr>
      <vt:lpstr>OVERVIEW</vt:lpstr>
      <vt:lpstr>JPC MEMBERS</vt:lpstr>
      <vt:lpstr>PowerPoint Presentation</vt:lpstr>
      <vt:lpstr>PowerPoint Presentation</vt:lpstr>
      <vt:lpstr>CURTAILING THE POWER OF STATES</vt:lpstr>
      <vt:lpstr>UNDERMINING REGIONAL ISSUES</vt:lpstr>
      <vt:lpstr>IMPACT ON REGIONAL PARTIES</vt:lpstr>
      <vt:lpstr>REPRESENTATIVE</vt:lpstr>
      <vt:lpstr>ONOE</vt:lpstr>
      <vt:lpstr>                     REFERENCES</vt:lpstr>
      <vt:lpstr>RUPAK SINHA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NATION ,ONE ELECTION AND ITS IMPLICATIONS FOR INDIA’S FEDERAL STRUCTURE</dc:title>
  <dc:creator>SUSHILA SINHA</dc:creator>
  <cp:lastModifiedBy>SUSHILA SINHA</cp:lastModifiedBy>
  <cp:revision>42</cp:revision>
  <dcterms:created xsi:type="dcterms:W3CDTF">2025-01-06T12:08:19Z</dcterms:created>
  <dcterms:modified xsi:type="dcterms:W3CDTF">2025-01-28T18:01:45Z</dcterms:modified>
</cp:coreProperties>
</file>